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</p:sldIdLst>
  <p:sldSz cx="9144000" cy="5143500" type="screen16x9"/>
  <p:notesSz cx="6858000" cy="9144000"/>
  <p:embeddedFontLst>
    <p:embeddedFont>
      <p:font typeface="Alfa Slab One" panose="020B0604020202020204" charset="0"/>
      <p:regular r:id="rId47"/>
    </p:embeddedFont>
    <p:embeddedFont>
      <p:font typeface="Proxima Nova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231" y="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0" d="100"/>
          <a:sy n="70" d="100"/>
        </p:scale>
        <p:origin x="951" y="-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f5dadd8a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f5dadd8a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highlight>
                  <a:schemeClr val="lt1"/>
                </a:highlight>
              </a:rPr>
              <a:t>BAM!!!</a:t>
            </a:r>
            <a:endParaRPr sz="2400" b="1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Our first hit on the wall!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f57ae4ae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f57ae4ae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Example of a broken line...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f57ae4ae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f57ae4ae4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Our first extraction level: parsing raw data with REGEX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f5dadd8a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f5dadd8a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Example of a tappy REGEX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f5dadd8a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f5dadd8a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Now it’s almost </a:t>
            </a:r>
            <a:r>
              <a:rPr lang="en-GB" sz="2400" b="1">
                <a:highlight>
                  <a:schemeClr val="lt1"/>
                </a:highlight>
              </a:rPr>
              <a:t>50%</a:t>
            </a:r>
            <a:r>
              <a:rPr lang="en-GB" sz="2400">
                <a:highlight>
                  <a:schemeClr val="lt1"/>
                </a:highlight>
              </a:rPr>
              <a:t>!</a:t>
            </a:r>
            <a:endParaRPr sz="240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Basically, from </a:t>
            </a:r>
            <a:r>
              <a:rPr lang="en-GB" sz="2400" b="1">
                <a:highlight>
                  <a:schemeClr val="lt1"/>
                </a:highlight>
              </a:rPr>
              <a:t>~10m</a:t>
            </a:r>
            <a:r>
              <a:rPr lang="en-GB" sz="2400">
                <a:highlight>
                  <a:schemeClr val="lt1"/>
                </a:highlight>
              </a:rPr>
              <a:t> keystrokes &gt; </a:t>
            </a:r>
            <a:r>
              <a:rPr lang="en-GB" sz="2400" b="1">
                <a:highlight>
                  <a:schemeClr val="lt1"/>
                </a:highlight>
              </a:rPr>
              <a:t>266</a:t>
            </a:r>
            <a:r>
              <a:rPr lang="en-GB" sz="2400">
                <a:highlight>
                  <a:schemeClr val="lt1"/>
                </a:highlight>
              </a:rPr>
              <a:t> users &gt; around </a:t>
            </a:r>
            <a:r>
              <a:rPr lang="en-GB" sz="2400" b="1">
                <a:highlight>
                  <a:schemeClr val="lt1"/>
                </a:highlight>
              </a:rPr>
              <a:t>100 </a:t>
            </a:r>
            <a:r>
              <a:rPr lang="en-GB" sz="2400">
                <a:highlight>
                  <a:schemeClr val="lt1"/>
                </a:highlight>
              </a:rPr>
              <a:t>after a lot of work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5dadd8a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5dadd8a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Latency and flight time are maxing out on </a:t>
            </a:r>
            <a:r>
              <a:rPr lang="en-GB" sz="2400" b="1">
                <a:highlight>
                  <a:schemeClr val="lt1"/>
                </a:highlight>
              </a:rPr>
              <a:t>800ms but HOLD TIME...</a:t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5dadd8a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5dadd8a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Did someone </a:t>
            </a:r>
            <a:r>
              <a:rPr lang="en-GB" sz="2400" b="1">
                <a:highlight>
                  <a:schemeClr val="lt1"/>
                </a:highlight>
              </a:rPr>
              <a:t>sleep</a:t>
            </a:r>
            <a:r>
              <a:rPr lang="en-GB" sz="2400">
                <a:highlight>
                  <a:schemeClr val="lt1"/>
                </a:highlight>
              </a:rPr>
              <a:t> on the keyboard??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f5dadd8a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f5dadd8a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highlight>
                  <a:schemeClr val="lt1"/>
                </a:highlight>
              </a:rPr>
              <a:t>Is it reasonable to consider a keypress lasting longer than 233 </a:t>
            </a:r>
            <a:r>
              <a:rPr lang="en-GB" sz="2400" dirty="0" err="1">
                <a:highlight>
                  <a:schemeClr val="lt1"/>
                </a:highlight>
              </a:rPr>
              <a:t>ms</a:t>
            </a:r>
            <a:r>
              <a:rPr lang="en-GB" sz="2400" dirty="0">
                <a:highlight>
                  <a:schemeClr val="lt1"/>
                </a:highlight>
              </a:rPr>
              <a:t>? </a:t>
            </a:r>
            <a:endParaRPr sz="2400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highlight>
                  <a:schemeClr val="lt1"/>
                </a:highlight>
              </a:rPr>
              <a:t>What if these outliers are relevant?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5dadd8a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5dadd8a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Quick overview on the user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f5dadd8a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f5dadd8a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Target, basic info (like gender etc), medication...</a:t>
            </a:r>
            <a:endParaRPr sz="240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UPDRS = Unified Parkinson’s Disease Rating Scale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f57ae4ae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f57ae4ae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For real, this project was </a:t>
            </a:r>
            <a:r>
              <a:rPr lang="en-GB" sz="2400" b="1">
                <a:highlight>
                  <a:schemeClr val="lt1"/>
                </a:highlight>
              </a:rPr>
              <a:t>~80%</a:t>
            </a:r>
            <a:r>
              <a:rPr lang="en-GB" sz="2400">
                <a:highlight>
                  <a:schemeClr val="lt1"/>
                </a:highlight>
              </a:rPr>
              <a:t> data munging and </a:t>
            </a:r>
            <a:r>
              <a:rPr lang="en-GB" sz="2400" b="1">
                <a:highlight>
                  <a:schemeClr val="lt1"/>
                </a:highlight>
              </a:rPr>
              <a:t>~20%</a:t>
            </a:r>
            <a:r>
              <a:rPr lang="en-GB" sz="2400">
                <a:highlight>
                  <a:schemeClr val="lt1"/>
                </a:highlight>
              </a:rPr>
              <a:t> training models!</a:t>
            </a:r>
            <a:endParaRPr sz="240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.... and we are not still done with it</a:t>
            </a:r>
            <a:endParaRPr sz="2400"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f5dadd8a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f5dadd8a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The raw user data #1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f5dadd8a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f5dadd8a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The raw user data #2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5dadd8a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f5dadd8a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f5dadd8a7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f5dadd8a7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PAAAAAAAMMMM!!!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From </a:t>
            </a:r>
            <a:r>
              <a:rPr lang="en-GB" sz="2400" b="1"/>
              <a:t>266</a:t>
            </a:r>
            <a:r>
              <a:rPr lang="en-GB" sz="2400"/>
              <a:t> we went down to </a:t>
            </a:r>
            <a:r>
              <a:rPr lang="en-GB" sz="2400" b="1"/>
              <a:t>227</a:t>
            </a:r>
            <a:r>
              <a:rPr lang="en-GB" sz="2400"/>
              <a:t> (users files), and after merging the dataset, down to </a:t>
            </a:r>
            <a:r>
              <a:rPr lang="en-GB" sz="2400" b="1"/>
              <a:t>217</a:t>
            </a:r>
            <a:endParaRPr b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f5dadd8a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f5dadd8a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Another challenge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7b8123c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7b8123c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f7d4d584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f7d4d584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654e66e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654e66e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f7d4d584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f7d4d584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f7d4d584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f7d4d584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f57ae4ae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f57ae4ae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Quick overview on the tappy file structure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f7d4d584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f7d4d5847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F1       : 0.851406 (Train) | 0.857143 (Test)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Precision: 0.741259 | 0.750000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Recall   : 1.000000 | 1.000000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&gt; Accuracy : 0.741259 | 0.750000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f7d4d584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f7d4d584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talk through the thought process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f7d4d584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f7d4d584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f7d4d5847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f7d4d5847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f7d4d584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f7d4d5847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f7d4d5847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f7d4d5847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f7d4d5847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f7d4d5847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f7d4d74b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f7d4d74b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f7d4d5847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f7d4d5847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Model: 0 - VotingClassifier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{'&gt;estimator&lt;': 'VotingClassifier', 'voting': 'hard'}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F1 delta (train-test): -0.006940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Scores     &lt;train&gt;  | &lt;test&gt;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F1       : 0.850202 | 0.857143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Precision: 0.739437 | 0.750000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Recall   : 1.000000 | 1.000000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Accuracy : 0.739437 | 0.750000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AUC      : 0.500000 | 0.500000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Model: 1 - VotingClassifier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{'&gt;estimator&lt;': 'VotingClassifier', 'voting': 'soft'}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F1 delta (train-test): -0.006940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Scores     &lt;train&gt;  | &lt;test&gt;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F1       : 0.850202 | 0.857143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Precision: 0.739437 | 0.750000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Recall   : 1.000000 | 1.000000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Accuracy : 0.739437 | 0.750000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AUC      : 0.500000 | 0.500000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7d4d74b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7d4d74b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f57ae4ae4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f57ae4ae4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What does hand mean?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f7d4d74b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f7d4d74b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f7d4d74b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f7d4d74b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f7d4d584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f7d4d584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we changed the filtering criteria, we have relatively balanced dataset, may not be best to compare to “Always True” classifier anymore.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f7d4d5847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f7d4d5847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f654e66e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f654e66e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f57ae4ae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f57ae4ae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f57ae4ae4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f57ae4ae4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What about hold time, latency and flight?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f57ae4ae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f57ae4ae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Typing </a:t>
            </a:r>
            <a:r>
              <a:rPr lang="en-GB" sz="2400" b="1">
                <a:highlight>
                  <a:schemeClr val="lt1"/>
                </a:highlight>
              </a:rPr>
              <a:t>GOAD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f57ae4ae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f57ae4ae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The raw tappy data #1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f5dadd8a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f5dadd8a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chemeClr val="lt1"/>
                </a:highlight>
              </a:rPr>
              <a:t>The raw tappy data #2</a:t>
            </a:r>
            <a:endParaRPr sz="2400"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400"/>
              <a:buNone/>
              <a:defRPr sz="54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9100" y="700025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 b="1"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kaggle.com/valkling/tappy-keystroke-data-with-parkinsons-patients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gif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ournals.plos.org/plosone/article?id=10.1371/journal.pone.0188226#sec00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4012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Diagnosis from the keyboard</a:t>
            </a:r>
            <a:endParaRPr sz="6000"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55100" y="293691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000000"/>
                </a:solidFill>
              </a:rPr>
              <a:t>Can we detect early stages of Parkinson's disease from the typing pattern of people?</a:t>
            </a:r>
            <a:endParaRPr sz="3000" b="1" dirty="0"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546650" y="4309400"/>
            <a:ext cx="4216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Proxima Nova"/>
                <a:ea typeface="Proxima Nova"/>
                <a:cs typeface="Proxima Nova"/>
                <a:sym typeface="Proxima Nova"/>
              </a:rPr>
              <a:t>By  </a:t>
            </a:r>
            <a:r>
              <a:rPr lang="en-GB" sz="1800" b="1" dirty="0">
                <a:latin typeface="Proxima Nova"/>
                <a:ea typeface="Proxima Nova"/>
                <a:cs typeface="Proxima Nova"/>
                <a:sym typeface="Proxima Nova"/>
              </a:rPr>
              <a:t>Swee Loke</a:t>
            </a:r>
            <a:r>
              <a:rPr lang="en-GB" sz="1800" dirty="0">
                <a:latin typeface="Proxima Nova"/>
                <a:ea typeface="Proxima Nova"/>
                <a:cs typeface="Proxima Nova"/>
                <a:sym typeface="Proxima Nova"/>
              </a:rPr>
              <a:t>  and  </a:t>
            </a:r>
            <a:r>
              <a:rPr lang="en-GB" sz="1800" b="1" dirty="0">
                <a:latin typeface="Proxima Nova"/>
                <a:ea typeface="Proxima Nova"/>
                <a:cs typeface="Proxima Nova"/>
                <a:sym typeface="Proxima Nova"/>
              </a:rPr>
              <a:t>Daniel Silvestre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Proxima Nova"/>
                <a:ea typeface="Proxima Nova"/>
                <a:cs typeface="Proxima Nova"/>
                <a:sym typeface="Proxima Nova"/>
              </a:rPr>
              <a:t>Aug 2019</a:t>
            </a:r>
            <a:endParaRPr sz="1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ZYWLN4JVLA_1701.txt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7448"/>
            <a:ext cx="5455400" cy="396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5607800" y="1200975"/>
            <a:ext cx="3536100" cy="3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One file for each subject in each month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- Total of 622 files to load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Proxima Nova"/>
                <a:ea typeface="Proxima Nova"/>
                <a:cs typeface="Proxima Nova"/>
                <a:sym typeface="Proxima Nova"/>
              </a:rPr>
              <a:t>&gt; We </a:t>
            </a:r>
            <a:r>
              <a:rPr lang="en-GB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cannot</a:t>
            </a:r>
            <a:r>
              <a:rPr lang="en-GB" b="1">
                <a:latin typeface="Proxima Nova"/>
                <a:ea typeface="Proxima Nova"/>
                <a:cs typeface="Proxima Nova"/>
                <a:sym typeface="Proxima Nova"/>
              </a:rPr>
              <a:t> directly load as a dataframe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50" y="1080500"/>
            <a:ext cx="4906700" cy="388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FTP or recording app is truncating...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51" y="1093925"/>
            <a:ext cx="8019422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 expression for the win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15" y="1017725"/>
            <a:ext cx="8410264" cy="409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 expression??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49" y="1017725"/>
            <a:ext cx="8266358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17725"/>
            <a:ext cx="8750174" cy="4078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tappy dataset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582457" y="1213175"/>
            <a:ext cx="427200" cy="3590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26"/>
          <p:cNvCxnSpPr/>
          <p:nvPr/>
        </p:nvCxnSpPr>
        <p:spPr>
          <a:xfrm flipH="1">
            <a:off x="1136875" y="2009850"/>
            <a:ext cx="2391300" cy="747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26"/>
          <p:cNvSpPr txBox="1"/>
          <p:nvPr/>
        </p:nvSpPr>
        <p:spPr>
          <a:xfrm>
            <a:off x="3450850" y="1507100"/>
            <a:ext cx="28221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~125 users with less than 10 days of data = ~47% of all users </a:t>
            </a:r>
            <a:endParaRPr sz="19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4" y="1002256"/>
            <a:ext cx="8756102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tappy dataset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4" y="1002256"/>
            <a:ext cx="8756102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tappy dataset</a:t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1825431" y="1083010"/>
            <a:ext cx="286200" cy="232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" name="Google Shape;162;p28"/>
          <p:cNvCxnSpPr/>
          <p:nvPr/>
        </p:nvCxnSpPr>
        <p:spPr>
          <a:xfrm flipH="1">
            <a:off x="2174700" y="2412325"/>
            <a:ext cx="961200" cy="585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28"/>
          <p:cNvSpPr txBox="1"/>
          <p:nvPr/>
        </p:nvSpPr>
        <p:spPr>
          <a:xfrm>
            <a:off x="2161750" y="1683550"/>
            <a:ext cx="31986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- Outliers from 233 ms</a:t>
            </a:r>
            <a:endParaRPr sz="19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- Max ~15 minutes!!!!!</a:t>
            </a:r>
            <a:endParaRPr sz="19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4" y="1002256"/>
            <a:ext cx="8756102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tappy dataset</a:t>
            </a: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1825431" y="1083010"/>
            <a:ext cx="286200" cy="232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71;p29"/>
          <p:cNvCxnSpPr/>
          <p:nvPr/>
        </p:nvCxnSpPr>
        <p:spPr>
          <a:xfrm flipH="1">
            <a:off x="2174700" y="2412325"/>
            <a:ext cx="961200" cy="585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29"/>
          <p:cNvSpPr txBox="1"/>
          <p:nvPr/>
        </p:nvSpPr>
        <p:spPr>
          <a:xfrm>
            <a:off x="2161750" y="1401309"/>
            <a:ext cx="31986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GB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Outliers from 233 ms</a:t>
            </a:r>
            <a:endParaRPr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- Max ~15 minutes!!!!!</a:t>
            </a:r>
            <a:endParaRPr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- ~360k records</a:t>
            </a:r>
            <a:endParaRPr sz="19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8709"/>
            <a:ext cx="8804325" cy="4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7450" y="165100"/>
            <a:ext cx="1291950" cy="9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8709"/>
            <a:ext cx="8804325" cy="4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7450" y="165100"/>
            <a:ext cx="1291950" cy="9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5362025" y="1302550"/>
            <a:ext cx="3371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 target variable!!</a:t>
            </a:r>
            <a:endParaRPr sz="24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350" y="1730300"/>
            <a:ext cx="1994949" cy="1994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1"/>
          <p:cNvCxnSpPr>
            <a:cxnSpLocks/>
          </p:cNvCxnSpPr>
          <p:nvPr/>
        </p:nvCxnSpPr>
        <p:spPr>
          <a:xfrm>
            <a:off x="1460509" y="2471700"/>
            <a:ext cx="4351260" cy="28587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2531">
            <a:off x="7448236" y="276745"/>
            <a:ext cx="1335501" cy="154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0953"/>
            <a:ext cx="2768800" cy="17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98425" y="4732224"/>
            <a:ext cx="72342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-GB" sz="1100" u="sng">
                <a:solidFill>
                  <a:schemeClr val="hlink"/>
                </a:solidFill>
                <a:hlinkClick r:id="rId5"/>
              </a:rPr>
              <a:t>https://www.kaggle.com/valkling/tappy-keystroke-data-with-parkinsons-patients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57;p13">
            <a:extLst>
              <a:ext uri="{FF2B5EF4-FFF2-40B4-BE49-F238E27FC236}">
                <a16:creationId xmlns:a16="http://schemas.microsoft.com/office/drawing/2014/main" id="{F8310507-8914-4B1A-9158-6E5B41D1B7E6}"/>
              </a:ext>
            </a:extLst>
          </p:cNvPr>
          <p:cNvSpPr txBox="1">
            <a:spLocks/>
          </p:cNvSpPr>
          <p:nvPr/>
        </p:nvSpPr>
        <p:spPr>
          <a:xfrm>
            <a:off x="431955" y="844451"/>
            <a:ext cx="8005208" cy="205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buFont typeface="Proxima Nova"/>
              <a:buNone/>
            </a:pPr>
            <a:r>
              <a:rPr lang="en-CA" sz="2800" b="1" dirty="0"/>
              <a:t>Inspiration</a:t>
            </a:r>
          </a:p>
          <a:p>
            <a:pPr marL="0" indent="0">
              <a:buFont typeface="Proxima Nova"/>
              <a:buNone/>
            </a:pPr>
            <a:endParaRPr lang="en-CA" b="1" dirty="0"/>
          </a:p>
          <a:p>
            <a:pPr marL="0" indent="0">
              <a:buFont typeface="Proxima Nova"/>
              <a:buNone/>
            </a:pPr>
            <a:r>
              <a:rPr lang="en-CA" dirty="0">
                <a:latin typeface="+mn-lt"/>
              </a:rPr>
              <a:t>While this is a difficult dataset to work with, there is a rich trove of information. It is a great set to </a:t>
            </a:r>
            <a:r>
              <a:rPr lang="en-CA" b="1" dirty="0">
                <a:latin typeface="+mn-lt"/>
              </a:rPr>
              <a:t>practice preprocessing</a:t>
            </a:r>
            <a:r>
              <a:rPr lang="en-CA" dirty="0">
                <a:latin typeface="+mn-lt"/>
              </a:rPr>
              <a:t>, attempt to replicate the results of the article, or do </a:t>
            </a:r>
            <a:r>
              <a:rPr lang="en-CA" b="1" dirty="0">
                <a:latin typeface="+mn-lt"/>
              </a:rPr>
              <a:t>your own analysis of keystroke data</a:t>
            </a:r>
            <a:r>
              <a:rPr lang="en-CA" dirty="0">
                <a:latin typeface="+mn-lt"/>
              </a:rPr>
              <a:t>.</a:t>
            </a:r>
          </a:p>
          <a:p>
            <a:pPr marL="0" indent="0">
              <a:buFont typeface="Proxima Nova"/>
              <a:buNone/>
            </a:pPr>
            <a:endParaRPr lang="en-CA" sz="2400" b="1" dirty="0"/>
          </a:p>
          <a:p>
            <a:pPr marL="0" indent="0">
              <a:buFont typeface="Proxima Nova"/>
              <a:buNone/>
            </a:pPr>
            <a:endParaRPr lang="en-CA" sz="3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User_0EA27ICBLF.txt</a:t>
            </a:r>
            <a:endParaRPr/>
          </a:p>
        </p:txBody>
      </p:sp>
      <p:sp>
        <p:nvSpPr>
          <p:cNvPr id="193" name="Google Shape;193;p32"/>
          <p:cNvSpPr txBox="1"/>
          <p:nvPr/>
        </p:nvSpPr>
        <p:spPr>
          <a:xfrm>
            <a:off x="4160000" y="1200975"/>
            <a:ext cx="4311300" cy="3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Proxima Nova"/>
                <a:ea typeface="Proxima Nova"/>
                <a:cs typeface="Proxima Nova"/>
                <a:sym typeface="Proxima Nova"/>
              </a:rPr>
              <a:t>- Total of 227 files to load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- A different format / structure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- …..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3925"/>
            <a:ext cx="33206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User_0EA27ICBLF.txt</a:t>
            </a:r>
            <a:endParaRPr/>
          </a:p>
        </p:txBody>
      </p:sp>
      <p:sp>
        <p:nvSpPr>
          <p:cNvPr id="200" name="Google Shape;200;p33"/>
          <p:cNvSpPr txBox="1"/>
          <p:nvPr/>
        </p:nvSpPr>
        <p:spPr>
          <a:xfrm>
            <a:off x="4160000" y="1200975"/>
            <a:ext cx="4311300" cy="3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- Total of 227 files to load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Proxima Nova"/>
                <a:ea typeface="Proxima Nova"/>
                <a:cs typeface="Proxima Nova"/>
                <a:sym typeface="Proxima Nova"/>
              </a:rPr>
              <a:t>- A different format / structure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- …..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3925"/>
            <a:ext cx="33206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User_0EA27ICBLF.txt</a:t>
            </a:r>
            <a:endParaRPr/>
          </a:p>
        </p:txBody>
      </p:sp>
      <p:sp>
        <p:nvSpPr>
          <p:cNvPr id="207" name="Google Shape;207;p34"/>
          <p:cNvSpPr txBox="1"/>
          <p:nvPr/>
        </p:nvSpPr>
        <p:spPr>
          <a:xfrm>
            <a:off x="4160000" y="1200975"/>
            <a:ext cx="4311300" cy="3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- Total of 227 files to load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- A different format / structure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Proxima Nova"/>
                <a:ea typeface="Proxima Nova"/>
                <a:cs typeface="Proxima Nova"/>
                <a:sym typeface="Proxima Nova"/>
              </a:rPr>
              <a:t>- A bunch of missing values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- …..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3925"/>
            <a:ext cx="332060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6291" y="961825"/>
            <a:ext cx="48292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User_0EA27ICBLF.txt</a:t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4160000" y="1200975"/>
            <a:ext cx="4311300" cy="3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- Total of 227 files to load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- A different format / structure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- A bunch of missing values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Proxima Nova"/>
                <a:ea typeface="Proxima Nova"/>
                <a:cs typeface="Proxima Nova"/>
                <a:sym typeface="Proxima Nova"/>
              </a:rPr>
              <a:t>- After merging we went down to 217 users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3925"/>
            <a:ext cx="332060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6291" y="961825"/>
            <a:ext cx="482926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 rotWithShape="1">
          <a:blip r:embed="rId5">
            <a:alphaModFix/>
          </a:blip>
          <a:srcRect l="13300" r="-13300"/>
          <a:stretch/>
        </p:blipFill>
        <p:spPr>
          <a:xfrm>
            <a:off x="147225" y="1761875"/>
            <a:ext cx="4397750" cy="247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Imbalanced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093925"/>
            <a:ext cx="4231575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790025" y="2597950"/>
            <a:ext cx="323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User with Parkinson?</a:t>
            </a:r>
            <a:endParaRPr sz="2400" b="1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719100" y="700025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75" y="1417300"/>
            <a:ext cx="4168800" cy="34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8"/>
          <p:cNvSpPr txBox="1"/>
          <p:nvPr/>
        </p:nvSpPr>
        <p:spPr>
          <a:xfrm>
            <a:off x="5538500" y="2457275"/>
            <a:ext cx="34827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roxima Nova"/>
                <a:ea typeface="Proxima Nova"/>
                <a:cs typeface="Proxima Nova"/>
                <a:sym typeface="Proxima Nova"/>
              </a:rPr>
              <a:t>OK, maybe not ALL.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roxima Nova"/>
                <a:ea typeface="Proxima Nova"/>
                <a:cs typeface="Proxima Nova"/>
                <a:sym typeface="Proxima Nova"/>
              </a:rPr>
              <a:t>Just the ones we need</a:t>
            </a:r>
            <a:r>
              <a:rPr lang="en-GB" sz="24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users have very little data</a:t>
            </a:r>
            <a:endParaRPr/>
          </a:p>
        </p:txBody>
      </p:sp>
      <p:sp>
        <p:nvSpPr>
          <p:cNvPr id="243" name="Google Shape;243;p39"/>
          <p:cNvSpPr txBox="1"/>
          <p:nvPr/>
        </p:nvSpPr>
        <p:spPr>
          <a:xfrm>
            <a:off x="4318650" y="1472025"/>
            <a:ext cx="45099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-GB" sz="2400">
                <a:latin typeface="Proxima Nova"/>
                <a:ea typeface="Proxima Nova"/>
                <a:cs typeface="Proxima Nova"/>
                <a:sym typeface="Proxima Nova"/>
              </a:rPr>
              <a:t>Remove users with &lt; 1000 observations (keystrokes)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75" y="959700"/>
            <a:ext cx="3095970" cy="38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/>
          <p:nvPr/>
        </p:nvSpPr>
        <p:spPr>
          <a:xfrm>
            <a:off x="866875" y="807300"/>
            <a:ext cx="6570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Head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935400" y="2832600"/>
            <a:ext cx="6570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Tail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39"/>
          <p:cNvSpPr/>
          <p:nvPr/>
        </p:nvSpPr>
        <p:spPr>
          <a:xfrm>
            <a:off x="380163" y="847725"/>
            <a:ext cx="3507600" cy="4112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Removing not useful data &amp; outliers </a:t>
            </a:r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body" idx="1"/>
          </p:nvPr>
        </p:nvSpPr>
        <p:spPr>
          <a:xfrm>
            <a:off x="345800" y="950550"/>
            <a:ext cx="8520600" cy="3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Remove the keystrokes with </a:t>
            </a:r>
            <a:r>
              <a:rPr lang="en-GB" sz="2400" dirty="0" err="1"/>
              <a:t>hold_time</a:t>
            </a:r>
            <a:r>
              <a:rPr lang="en-GB" sz="2400" dirty="0"/>
              <a:t> &gt;  1000ms </a:t>
            </a: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(0.999 percentile cut off is 445.3)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Removing keystrokes involve “</a:t>
            </a:r>
            <a:r>
              <a:rPr lang="en-GB" sz="2400" b="1" dirty="0"/>
              <a:t>S</a:t>
            </a:r>
            <a:r>
              <a:rPr lang="en-GB" sz="2400" dirty="0"/>
              <a:t>” (space bar is not very useful in finding hand movement)</a:t>
            </a:r>
            <a:endParaRPr sz="24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Remove </a:t>
            </a:r>
            <a:r>
              <a:rPr lang="en-GB" sz="2400" b="1" dirty="0" err="1"/>
              <a:t>flight_time</a:t>
            </a:r>
            <a:r>
              <a:rPr lang="en-GB" sz="2400" b="1" dirty="0"/>
              <a:t> </a:t>
            </a:r>
            <a:r>
              <a:rPr lang="en-GB" sz="2400" dirty="0"/>
              <a:t>column as it is redundant</a:t>
            </a:r>
            <a:endParaRPr sz="2400" dirty="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/>
              <a:t>flight_time</a:t>
            </a:r>
            <a:r>
              <a:rPr lang="en-GB" sz="2400" dirty="0"/>
              <a:t> = </a:t>
            </a:r>
            <a:r>
              <a:rPr lang="en-GB" sz="2400" dirty="0" err="1"/>
              <a:t>latency_time</a:t>
            </a:r>
            <a:r>
              <a:rPr lang="en-GB" sz="2400" dirty="0"/>
              <a:t> - </a:t>
            </a:r>
            <a:r>
              <a:rPr lang="en-GB" sz="2400" dirty="0" err="1"/>
              <a:t>hold_time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Fixing NaN</a:t>
            </a:r>
            <a:endParaRPr/>
          </a:p>
        </p:txBody>
      </p:sp>
      <p:sp>
        <p:nvSpPr>
          <p:cNvPr id="259" name="Google Shape;259;p41"/>
          <p:cNvSpPr txBox="1">
            <a:spLocks noGrp="1"/>
          </p:cNvSpPr>
          <p:nvPr>
            <p:ph type="body" idx="1"/>
          </p:nvPr>
        </p:nvSpPr>
        <p:spPr>
          <a:xfrm>
            <a:off x="311700" y="858950"/>
            <a:ext cx="8520600" cy="3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Impact </a:t>
            </a:r>
            <a:endParaRPr sz="2400" b="1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For non Parkinson users, create a new category = </a:t>
            </a:r>
            <a:r>
              <a:rPr lang="en-GB" sz="1800" b="1"/>
              <a:t>None</a:t>
            </a:r>
            <a:endParaRPr sz="1800" b="1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For Parkinsons user (only 4 with missing Impact), use Mode ( </a:t>
            </a:r>
            <a:r>
              <a:rPr lang="en-GB" sz="1800" b="1"/>
              <a:t>Medium</a:t>
            </a:r>
            <a:r>
              <a:rPr lang="en-GB" sz="1800"/>
              <a:t>)</a:t>
            </a:r>
            <a:endParaRPr sz="18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b="1"/>
              <a:t>Sided</a:t>
            </a:r>
            <a:r>
              <a:rPr lang="en-GB" b="1"/>
              <a:t> </a:t>
            </a:r>
            <a:r>
              <a:rPr lang="en-GB"/>
              <a:t> - 108 users missing that data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All users with no Parkinson are missing this field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It could be a useful data, but have to drop</a:t>
            </a:r>
            <a:endParaRPr sz="1800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400"/>
            <a:ext cx="8839202" cy="314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175" y="243225"/>
            <a:ext cx="2461276" cy="9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features</a:t>
            </a:r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  6 features:  mean of each hold_time and latency_time</a:t>
            </a:r>
            <a:endParaRPr sz="2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286" y="1031249"/>
            <a:ext cx="546565" cy="54658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2"/>
          <p:cNvSpPr/>
          <p:nvPr/>
        </p:nvSpPr>
        <p:spPr>
          <a:xfrm>
            <a:off x="10188650" y="702050"/>
            <a:ext cx="886800" cy="2250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 rotWithShape="1">
          <a:blip r:embed="rId4">
            <a:alphaModFix/>
          </a:blip>
          <a:srcRect l="217" r="1085"/>
          <a:stretch/>
        </p:blipFill>
        <p:spPr>
          <a:xfrm>
            <a:off x="98400" y="1658525"/>
            <a:ext cx="8830200" cy="15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/>
          <p:nvPr/>
        </p:nvSpPr>
        <p:spPr>
          <a:xfrm>
            <a:off x="98400" y="1658525"/>
            <a:ext cx="8753400" cy="154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2"/>
          <p:cNvSpPr/>
          <p:nvPr/>
        </p:nvSpPr>
        <p:spPr>
          <a:xfrm>
            <a:off x="8099750" y="1658525"/>
            <a:ext cx="752100" cy="154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features?</a:t>
            </a:r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1"/>
          </p:nvPr>
        </p:nvSpPr>
        <p:spPr>
          <a:xfrm>
            <a:off x="311700" y="806875"/>
            <a:ext cx="8830200" cy="3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Diff </a:t>
            </a:r>
            <a:r>
              <a:rPr lang="en-GB"/>
              <a:t>and </a:t>
            </a:r>
            <a:r>
              <a:rPr lang="en-GB" b="1"/>
              <a:t>Abs_diff </a:t>
            </a:r>
            <a:r>
              <a:rPr lang="en-GB"/>
              <a:t>for </a:t>
            </a:r>
            <a:r>
              <a:rPr lang="en-GB" b="1"/>
              <a:t>hold_time_mean </a:t>
            </a:r>
            <a:r>
              <a:rPr lang="en-GB"/>
              <a:t>for L and R 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=&gt; 2 new feature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Diff </a:t>
            </a:r>
            <a:r>
              <a:rPr lang="en-GB"/>
              <a:t>and </a:t>
            </a:r>
            <a:r>
              <a:rPr lang="en-GB" b="1"/>
              <a:t>Abs_diff </a:t>
            </a:r>
            <a:r>
              <a:rPr lang="en-GB"/>
              <a:t>for </a:t>
            </a:r>
            <a:r>
              <a:rPr lang="en-GB" b="1"/>
              <a:t>latency_time_mean </a:t>
            </a:r>
            <a:r>
              <a:rPr lang="en-GB"/>
              <a:t>for  LR &lt;-&gt; RL and LL &lt;-&gt; RR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=&gt;  4 new features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Std</a:t>
            </a:r>
            <a:r>
              <a:rPr lang="en-GB"/>
              <a:t>, </a:t>
            </a:r>
            <a:r>
              <a:rPr lang="en-GB" b="1"/>
              <a:t>Skew</a:t>
            </a:r>
            <a:r>
              <a:rPr lang="en-GB"/>
              <a:t>, </a:t>
            </a:r>
            <a:r>
              <a:rPr lang="en-GB" b="1"/>
              <a:t>Kurtosis </a:t>
            </a:r>
            <a:r>
              <a:rPr lang="en-GB"/>
              <a:t>of each mean 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Holdtime (L, R) =&gt; 6 new features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Latency_time (LL, LR, RL, RR) =&gt; 12 new features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 b="1"/>
              <a:t>Now we have 30 features in total</a:t>
            </a:r>
            <a:endParaRPr sz="24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title"/>
          </p:nvPr>
        </p:nvSpPr>
        <p:spPr>
          <a:xfrm>
            <a:off x="719100" y="700025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Models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Tedious to train model one by one...</a:t>
            </a:r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body" idx="1"/>
          </p:nvPr>
        </p:nvSpPr>
        <p:spPr>
          <a:xfrm>
            <a:off x="541500" y="835600"/>
            <a:ext cx="7788900" cy="40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Use Pipeline and functions to train and compare models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>
                <a:latin typeface="Courier New"/>
                <a:ea typeface="Courier New"/>
                <a:cs typeface="Courier New"/>
                <a:sym typeface="Courier New"/>
              </a:rPr>
              <a:t>training_pipeline 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= Pipeline(verbose=False, steps=[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  ('pol', PolynomialFeatures(degree = 1)),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  ('nor', Normalizer()),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  ('clf', EstimatorDecorator())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latin typeface="Courier New"/>
                <a:ea typeface="Courier New"/>
                <a:cs typeface="Courier New"/>
                <a:sym typeface="Courier New"/>
              </a:rPr>
              <a:t>param_grid 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= [{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    'clf__estimator': [RandomForestClassifier()],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     #… and all other models}]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best_models, grid_search =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latin typeface="Courier New"/>
                <a:ea typeface="Courier New"/>
                <a:cs typeface="Courier New"/>
                <a:sym typeface="Courier New"/>
              </a:rPr>
              <a:t>train_and_select_any_top_n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(X_train, y_train,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                           training_pipeline, param_grid,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                           cv=3, scoring=’f1’)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Selecting models</a:t>
            </a:r>
            <a:endParaRPr/>
          </a:p>
        </p:txBody>
      </p:sp>
      <p:sp>
        <p:nvSpPr>
          <p:cNvPr id="293" name="Google Shape;293;p46"/>
          <p:cNvSpPr/>
          <p:nvPr/>
        </p:nvSpPr>
        <p:spPr>
          <a:xfrm>
            <a:off x="3168663" y="710050"/>
            <a:ext cx="3572100" cy="228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Training Pipeline</a:t>
            </a:r>
            <a:endParaRPr sz="2400"/>
          </a:p>
        </p:txBody>
      </p:sp>
      <p:sp>
        <p:nvSpPr>
          <p:cNvPr id="294" name="Google Shape;294;p46"/>
          <p:cNvSpPr txBox="1"/>
          <p:nvPr/>
        </p:nvSpPr>
        <p:spPr>
          <a:xfrm>
            <a:off x="6216950" y="2825600"/>
            <a:ext cx="2829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Best models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(based on  f1_score)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191000" y="3632900"/>
            <a:ext cx="88302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Models included:</a:t>
            </a:r>
            <a:r>
              <a:rPr lang="en-GB" dirty="0"/>
              <a:t> </a:t>
            </a:r>
            <a:endParaRPr dirty="0"/>
          </a:p>
          <a:p>
            <a:pPr lv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GB" dirty="0" err="1"/>
              <a:t>RandomForestClassifier</a:t>
            </a:r>
            <a:r>
              <a:rPr lang="en-GB" dirty="0"/>
              <a:t>, </a:t>
            </a:r>
            <a:r>
              <a:rPr lang="en-GB" dirty="0" err="1"/>
              <a:t>LogisticRegression</a:t>
            </a:r>
            <a:r>
              <a:rPr lang="en-GB" dirty="0"/>
              <a:t>, </a:t>
            </a:r>
            <a:r>
              <a:rPr lang="en-GB" dirty="0" err="1"/>
              <a:t>SVC,GradientBoostingClassifier</a:t>
            </a:r>
            <a:r>
              <a:rPr lang="en-GB" dirty="0"/>
              <a:t>, </a:t>
            </a:r>
            <a:r>
              <a:rPr lang="en-GB" dirty="0" err="1"/>
              <a:t>KNeighborsClassifier</a:t>
            </a:r>
            <a:r>
              <a:rPr lang="en-GB" dirty="0"/>
              <a:t>, </a:t>
            </a:r>
            <a:r>
              <a:rPr lang="en-GB" dirty="0" err="1"/>
              <a:t>GaussianNB</a:t>
            </a:r>
            <a:r>
              <a:rPr lang="en-GB" dirty="0"/>
              <a:t>, </a:t>
            </a:r>
            <a:r>
              <a:rPr lang="en-GB" dirty="0" err="1"/>
              <a:t>DecisionTreeClassifier</a:t>
            </a:r>
            <a:r>
              <a:rPr lang="en-GB" dirty="0"/>
              <a:t>, </a:t>
            </a:r>
            <a:r>
              <a:rPr lang="en-GB" dirty="0" err="1"/>
              <a:t>XGBClassifier</a:t>
            </a:r>
            <a:r>
              <a:rPr lang="en-GB" dirty="0"/>
              <a:t>, </a:t>
            </a:r>
            <a:r>
              <a:rPr lang="en-GB" dirty="0" err="1"/>
              <a:t>AdaBoostClassifier</a:t>
            </a:r>
            <a:endParaRPr dirty="0"/>
          </a:p>
        </p:txBody>
      </p:sp>
      <p:sp>
        <p:nvSpPr>
          <p:cNvPr id="296" name="Google Shape;296;p46"/>
          <p:cNvSpPr/>
          <p:nvPr/>
        </p:nvSpPr>
        <p:spPr>
          <a:xfrm>
            <a:off x="19200" y="1015825"/>
            <a:ext cx="2475900" cy="1055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X_train,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y_train</a:t>
            </a:r>
            <a:endParaRPr/>
          </a:p>
        </p:txBody>
      </p:sp>
      <p:sp>
        <p:nvSpPr>
          <p:cNvPr id="297" name="Google Shape;297;p46"/>
          <p:cNvSpPr/>
          <p:nvPr/>
        </p:nvSpPr>
        <p:spPr>
          <a:xfrm>
            <a:off x="191000" y="2082300"/>
            <a:ext cx="2130300" cy="978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 + Parameters</a:t>
            </a:r>
            <a:endParaRPr/>
          </a:p>
        </p:txBody>
      </p:sp>
      <p:cxnSp>
        <p:nvCxnSpPr>
          <p:cNvPr id="298" name="Google Shape;298;p46"/>
          <p:cNvCxnSpPr>
            <a:stCxn id="296" idx="6"/>
          </p:cNvCxnSpPr>
          <p:nvPr/>
        </p:nvCxnSpPr>
        <p:spPr>
          <a:xfrm>
            <a:off x="2495100" y="1543675"/>
            <a:ext cx="645000" cy="1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46"/>
          <p:cNvCxnSpPr>
            <a:stCxn id="297" idx="6"/>
            <a:endCxn id="293" idx="1"/>
          </p:cNvCxnSpPr>
          <p:nvPr/>
        </p:nvCxnSpPr>
        <p:spPr>
          <a:xfrm rot="10800000" flipH="1">
            <a:off x="2321300" y="1852050"/>
            <a:ext cx="847500" cy="7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0" name="Google Shape;300;p46"/>
          <p:cNvSpPr/>
          <p:nvPr/>
        </p:nvSpPr>
        <p:spPr>
          <a:xfrm>
            <a:off x="6740775" y="950550"/>
            <a:ext cx="1305000" cy="6333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Model 1</a:t>
            </a:r>
            <a:endParaRPr/>
          </a:p>
        </p:txBody>
      </p:sp>
      <p:sp>
        <p:nvSpPr>
          <p:cNvPr id="301" name="Google Shape;301;p46"/>
          <p:cNvSpPr/>
          <p:nvPr/>
        </p:nvSpPr>
        <p:spPr>
          <a:xfrm>
            <a:off x="7024200" y="1395550"/>
            <a:ext cx="1305000" cy="6333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Model 2</a:t>
            </a:r>
            <a:endParaRPr/>
          </a:p>
        </p:txBody>
      </p:sp>
      <p:sp>
        <p:nvSpPr>
          <p:cNvPr id="302" name="Google Shape;302;p46"/>
          <p:cNvSpPr/>
          <p:nvPr/>
        </p:nvSpPr>
        <p:spPr>
          <a:xfrm>
            <a:off x="7372150" y="2192300"/>
            <a:ext cx="1305000" cy="633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Model n</a:t>
            </a:r>
            <a:endParaRPr/>
          </a:p>
        </p:txBody>
      </p:sp>
      <p:sp>
        <p:nvSpPr>
          <p:cNvPr id="303" name="Google Shape;303;p46"/>
          <p:cNvSpPr txBox="1"/>
          <p:nvPr/>
        </p:nvSpPr>
        <p:spPr>
          <a:xfrm>
            <a:off x="6740775" y="2005875"/>
            <a:ext cx="8967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roxima Nova"/>
                <a:ea typeface="Proxima Nova"/>
                <a:cs typeface="Proxima Nova"/>
                <a:sym typeface="Proxima Nova"/>
              </a:rPr>
              <a:t>  ...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4" name="Google Shape;304;p46"/>
          <p:cNvCxnSpPr/>
          <p:nvPr/>
        </p:nvCxnSpPr>
        <p:spPr>
          <a:xfrm rot="10800000" flipH="1">
            <a:off x="494275" y="2803875"/>
            <a:ext cx="309000" cy="918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Testing Pipeline</a:t>
            </a:r>
            <a:endParaRPr sz="2400"/>
          </a:p>
        </p:txBody>
      </p:sp>
      <p:sp>
        <p:nvSpPr>
          <p:cNvPr id="310" name="Google Shape;310;p47"/>
          <p:cNvSpPr/>
          <p:nvPr/>
        </p:nvSpPr>
        <p:spPr>
          <a:xfrm>
            <a:off x="4298925" y="82063"/>
            <a:ext cx="2128800" cy="46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X_test, y_test</a:t>
            </a:r>
            <a:endParaRPr/>
          </a:p>
        </p:txBody>
      </p:sp>
      <p:sp>
        <p:nvSpPr>
          <p:cNvPr id="311" name="Google Shape;311;p47"/>
          <p:cNvSpPr/>
          <p:nvPr/>
        </p:nvSpPr>
        <p:spPr>
          <a:xfrm>
            <a:off x="3236163" y="2124300"/>
            <a:ext cx="1305000" cy="633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Best Model 1</a:t>
            </a:r>
            <a:endParaRPr dirty="0"/>
          </a:p>
        </p:txBody>
      </p:sp>
      <p:sp>
        <p:nvSpPr>
          <p:cNvPr id="312" name="Google Shape;312;p47"/>
          <p:cNvSpPr/>
          <p:nvPr/>
        </p:nvSpPr>
        <p:spPr>
          <a:xfrm>
            <a:off x="3848950" y="712413"/>
            <a:ext cx="3972900" cy="122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Preprocessing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Remove Outliers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Create additional features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 err="1"/>
              <a:t>PolynomialFeatures</a:t>
            </a:r>
            <a:r>
              <a:rPr lang="en-GB" dirty="0"/>
              <a:t> (degree=2)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Normalizer</a:t>
            </a:r>
            <a:endParaRPr dirty="0"/>
          </a:p>
        </p:txBody>
      </p:sp>
      <p:sp>
        <p:nvSpPr>
          <p:cNvPr id="313" name="Google Shape;313;p47"/>
          <p:cNvSpPr/>
          <p:nvPr/>
        </p:nvSpPr>
        <p:spPr>
          <a:xfrm>
            <a:off x="4909113" y="2124300"/>
            <a:ext cx="1305000" cy="6333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Model 2</a:t>
            </a:r>
            <a:endParaRPr/>
          </a:p>
        </p:txBody>
      </p:sp>
      <p:sp>
        <p:nvSpPr>
          <p:cNvPr id="314" name="Google Shape;314;p47"/>
          <p:cNvSpPr/>
          <p:nvPr/>
        </p:nvSpPr>
        <p:spPr>
          <a:xfrm>
            <a:off x="7110688" y="2124300"/>
            <a:ext cx="1305000" cy="633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Model n</a:t>
            </a:r>
            <a:endParaRPr/>
          </a:p>
        </p:txBody>
      </p:sp>
      <p:sp>
        <p:nvSpPr>
          <p:cNvPr id="315" name="Google Shape;315;p47"/>
          <p:cNvSpPr txBox="1"/>
          <p:nvPr/>
        </p:nvSpPr>
        <p:spPr>
          <a:xfrm>
            <a:off x="6290888" y="2124300"/>
            <a:ext cx="8967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roxima Nova"/>
                <a:ea typeface="Proxima Nova"/>
                <a:cs typeface="Proxima Nova"/>
                <a:sym typeface="Proxima Nova"/>
              </a:rPr>
              <a:t>  ...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47"/>
          <p:cNvSpPr/>
          <p:nvPr/>
        </p:nvSpPr>
        <p:spPr>
          <a:xfrm>
            <a:off x="4396798" y="3648175"/>
            <a:ext cx="2243675" cy="467750"/>
          </a:xfrm>
          <a:prstGeom prst="flowChartMerg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Voting</a:t>
            </a:r>
            <a:endParaRPr/>
          </a:p>
        </p:txBody>
      </p:sp>
      <p:sp>
        <p:nvSpPr>
          <p:cNvPr id="317" name="Google Shape;317;p47"/>
          <p:cNvSpPr/>
          <p:nvPr/>
        </p:nvSpPr>
        <p:spPr>
          <a:xfrm>
            <a:off x="3236175" y="2861300"/>
            <a:ext cx="1170600" cy="467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Prediction</a:t>
            </a:r>
            <a:endParaRPr sz="1000"/>
          </a:p>
        </p:txBody>
      </p:sp>
      <p:sp>
        <p:nvSpPr>
          <p:cNvPr id="318" name="Google Shape;318;p47"/>
          <p:cNvSpPr txBox="1"/>
          <p:nvPr/>
        </p:nvSpPr>
        <p:spPr>
          <a:xfrm>
            <a:off x="6462488" y="2757600"/>
            <a:ext cx="8967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roxima Nova"/>
                <a:ea typeface="Proxima Nova"/>
                <a:cs typeface="Proxima Nova"/>
                <a:sym typeface="Proxima Nova"/>
              </a:rPr>
              <a:t>  ...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47"/>
          <p:cNvSpPr/>
          <p:nvPr/>
        </p:nvSpPr>
        <p:spPr>
          <a:xfrm>
            <a:off x="4474875" y="4373200"/>
            <a:ext cx="2128800" cy="467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Prediction</a:t>
            </a:r>
            <a:endParaRPr/>
          </a:p>
        </p:txBody>
      </p:sp>
      <p:cxnSp>
        <p:nvCxnSpPr>
          <p:cNvPr id="320" name="Google Shape;320;p47"/>
          <p:cNvCxnSpPr>
            <a:cxnSpLocks/>
          </p:cNvCxnSpPr>
          <p:nvPr/>
        </p:nvCxnSpPr>
        <p:spPr>
          <a:xfrm>
            <a:off x="5364603" y="552431"/>
            <a:ext cx="0" cy="1511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1" name="Google Shape;321;p47"/>
          <p:cNvCxnSpPr/>
          <p:nvPr/>
        </p:nvCxnSpPr>
        <p:spPr>
          <a:xfrm flipH="1">
            <a:off x="4298925" y="1948700"/>
            <a:ext cx="288000" cy="17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47"/>
          <p:cNvCxnSpPr>
            <a:endCxn id="313" idx="0"/>
          </p:cNvCxnSpPr>
          <p:nvPr/>
        </p:nvCxnSpPr>
        <p:spPr>
          <a:xfrm>
            <a:off x="5516913" y="1950300"/>
            <a:ext cx="44700" cy="1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47"/>
          <p:cNvCxnSpPr>
            <a:endCxn id="314" idx="0"/>
          </p:cNvCxnSpPr>
          <p:nvPr/>
        </p:nvCxnSpPr>
        <p:spPr>
          <a:xfrm>
            <a:off x="7187488" y="1950300"/>
            <a:ext cx="575700" cy="1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47"/>
          <p:cNvCxnSpPr>
            <a:endCxn id="317" idx="0"/>
          </p:cNvCxnSpPr>
          <p:nvPr/>
        </p:nvCxnSpPr>
        <p:spPr>
          <a:xfrm flipH="1">
            <a:off x="3821475" y="2620400"/>
            <a:ext cx="17100" cy="2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47"/>
          <p:cNvCxnSpPr/>
          <p:nvPr/>
        </p:nvCxnSpPr>
        <p:spPr>
          <a:xfrm flipH="1">
            <a:off x="7821850" y="2620425"/>
            <a:ext cx="17100" cy="2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47"/>
          <p:cNvCxnSpPr/>
          <p:nvPr/>
        </p:nvCxnSpPr>
        <p:spPr>
          <a:xfrm flipH="1">
            <a:off x="5493288" y="2678788"/>
            <a:ext cx="17100" cy="2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7" name="Google Shape;327;p47"/>
          <p:cNvSpPr/>
          <p:nvPr/>
        </p:nvSpPr>
        <p:spPr>
          <a:xfrm>
            <a:off x="4916550" y="2840400"/>
            <a:ext cx="1170600" cy="467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Prediction</a:t>
            </a:r>
            <a:endParaRPr sz="1000"/>
          </a:p>
        </p:txBody>
      </p:sp>
      <p:sp>
        <p:nvSpPr>
          <p:cNvPr id="328" name="Google Shape;328;p47"/>
          <p:cNvSpPr/>
          <p:nvPr/>
        </p:nvSpPr>
        <p:spPr>
          <a:xfrm>
            <a:off x="7165125" y="2840400"/>
            <a:ext cx="1170600" cy="467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Prediction</a:t>
            </a:r>
            <a:endParaRPr sz="1000"/>
          </a:p>
        </p:txBody>
      </p:sp>
      <p:cxnSp>
        <p:nvCxnSpPr>
          <p:cNvPr id="329" name="Google Shape;329;p47"/>
          <p:cNvCxnSpPr>
            <a:stCxn id="328" idx="3"/>
          </p:cNvCxnSpPr>
          <p:nvPr/>
        </p:nvCxnSpPr>
        <p:spPr>
          <a:xfrm flipH="1">
            <a:off x="6377155" y="3239607"/>
            <a:ext cx="959400" cy="405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47"/>
          <p:cNvCxnSpPr/>
          <p:nvPr/>
        </p:nvCxnSpPr>
        <p:spPr>
          <a:xfrm>
            <a:off x="4063142" y="3274400"/>
            <a:ext cx="591900" cy="359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47"/>
          <p:cNvCxnSpPr>
            <a:stCxn id="327" idx="4"/>
            <a:endCxn id="316" idx="0"/>
          </p:cNvCxnSpPr>
          <p:nvPr/>
        </p:nvCxnSpPr>
        <p:spPr>
          <a:xfrm>
            <a:off x="5501850" y="3308100"/>
            <a:ext cx="16800" cy="340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2" name="Google Shape;332;p47"/>
          <p:cNvCxnSpPr>
            <a:stCxn id="316" idx="2"/>
            <a:endCxn id="319" idx="0"/>
          </p:cNvCxnSpPr>
          <p:nvPr/>
        </p:nvCxnSpPr>
        <p:spPr>
          <a:xfrm>
            <a:off x="5518636" y="4115925"/>
            <a:ext cx="20700" cy="257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187;p31">
            <a:extLst>
              <a:ext uri="{FF2B5EF4-FFF2-40B4-BE49-F238E27FC236}">
                <a16:creationId xmlns:a16="http://schemas.microsoft.com/office/drawing/2014/main" id="{C6417B2F-8147-4A3A-9B11-F64DB899E0C9}"/>
              </a:ext>
            </a:extLst>
          </p:cNvPr>
          <p:cNvCxnSpPr>
            <a:cxnSpLocks/>
          </p:cNvCxnSpPr>
          <p:nvPr/>
        </p:nvCxnSpPr>
        <p:spPr>
          <a:xfrm flipV="1">
            <a:off x="1823370" y="2440950"/>
            <a:ext cx="1374405" cy="22500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3A5DC3-51D0-424D-8D1D-E86D1DE7A75F}"/>
              </a:ext>
            </a:extLst>
          </p:cNvPr>
          <p:cNvSpPr txBox="1"/>
          <p:nvPr/>
        </p:nvSpPr>
        <p:spPr>
          <a:xfrm>
            <a:off x="995258" y="2620400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Trained models</a:t>
            </a:r>
          </a:p>
          <a:p>
            <a:r>
              <a:rPr lang="en-CA" dirty="0"/>
              <a:t>from previous step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>
            <a:spLocks noGrp="1"/>
          </p:cNvSpPr>
          <p:nvPr>
            <p:ph type="title"/>
          </p:nvPr>
        </p:nvSpPr>
        <p:spPr>
          <a:xfrm>
            <a:off x="719100" y="700025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VotingClassifier (soft)</a:t>
            </a:r>
            <a:endParaRPr/>
          </a:p>
        </p:txBody>
      </p:sp>
      <p:sp>
        <p:nvSpPr>
          <p:cNvPr id="343" name="Google Shape;343;p49"/>
          <p:cNvSpPr txBox="1">
            <a:spLocks noGrp="1"/>
          </p:cNvSpPr>
          <p:nvPr>
            <p:ph type="body" idx="1"/>
          </p:nvPr>
        </p:nvSpPr>
        <p:spPr>
          <a:xfrm>
            <a:off x="311700" y="950550"/>
            <a:ext cx="8520600" cy="30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F1 delta (train-test): 0.004963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Scores       &lt;train&gt;  | &lt;test&gt;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GB" b="1">
                <a:solidFill>
                  <a:srgbClr val="21212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F1         : 0.853448 | 0.848485</a:t>
            </a:r>
            <a:endParaRPr b="1">
              <a:solidFill>
                <a:srgbClr val="21212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Precision  : 0.744361 | 0.736842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Recall     : 1.000000 | 1.000000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GB" b="1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Specificity: 0.000000 | 0.000000</a:t>
            </a:r>
            <a:endParaRPr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GB" b="1">
                <a:solidFill>
                  <a:srgbClr val="21212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Accuracy   : 0.744361 | 0.736842</a:t>
            </a:r>
            <a:endParaRPr b="1">
              <a:solidFill>
                <a:srgbClr val="21212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AUC        : 0.500000 | 0.500000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p49"/>
          <p:cNvSpPr txBox="1"/>
          <p:nvPr/>
        </p:nvSpPr>
        <p:spPr>
          <a:xfrm>
            <a:off x="311700" y="4164100"/>
            <a:ext cx="78834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roxima Nova"/>
                <a:ea typeface="Proxima Nova"/>
                <a:cs typeface="Proxima Nova"/>
                <a:sym typeface="Proxima Nova"/>
              </a:rPr>
              <a:t>Looks pretty good, except….</a:t>
            </a:r>
            <a:br>
              <a:rPr lang="en-GB" sz="2400" b="1">
                <a:latin typeface="Proxima Nova"/>
                <a:ea typeface="Proxima Nova"/>
                <a:cs typeface="Proxima Nova"/>
                <a:sym typeface="Proxima Nova"/>
              </a:rPr>
            </a:b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“Always True” Classifier</a:t>
            </a:r>
            <a:endParaRPr/>
          </a:p>
        </p:txBody>
      </p:sp>
      <p:sp>
        <p:nvSpPr>
          <p:cNvPr id="350" name="Google Shape;350;p50"/>
          <p:cNvSpPr txBox="1">
            <a:spLocks noGrp="1"/>
          </p:cNvSpPr>
          <p:nvPr>
            <p:ph type="body" idx="1"/>
          </p:nvPr>
        </p:nvSpPr>
        <p:spPr>
          <a:xfrm>
            <a:off x="311700" y="950550"/>
            <a:ext cx="8520600" cy="4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same as the Always True Classifier…</a:t>
            </a:r>
            <a:endParaRPr sz="2400" b="1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Scores       &lt;train&gt;  | &lt;test&gt;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GB" b="1">
                <a:solidFill>
                  <a:srgbClr val="21212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F1         : 0.853448 | 0.848485</a:t>
            </a:r>
            <a:endParaRPr b="1">
              <a:solidFill>
                <a:srgbClr val="21212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Precision  : 0.744361 | 0.736842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Recall     : 1.000000 | 1.000000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GB" b="1">
                <a:solidFill>
                  <a:srgbClr val="21212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Specificity: 0.000000 | 0.000000</a:t>
            </a:r>
            <a:endParaRPr b="1">
              <a:solidFill>
                <a:srgbClr val="21212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Accuracy   : 0.744361 | 0.736842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AUC        : 0.500000 | 0.500000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ConfMatrix : [[ 0 34] | [[ 0 15]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[ 0 99]]|  [ 0 42]]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>
            <a:spLocks noGrp="1"/>
          </p:cNvSpPr>
          <p:nvPr>
            <p:ph type="title"/>
          </p:nvPr>
        </p:nvSpPr>
        <p:spPr>
          <a:xfrm>
            <a:off x="481225" y="239975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to do?</a:t>
            </a:r>
            <a:endParaRPr/>
          </a:p>
        </p:txBody>
      </p:sp>
      <p:pic>
        <p:nvPicPr>
          <p:cNvPr id="356" name="Google Shape;3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88" y="2217675"/>
            <a:ext cx="199072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/>
          <p:nvPr/>
        </p:nvSpPr>
        <p:spPr>
          <a:xfrm>
            <a:off x="481225" y="1279025"/>
            <a:ext cx="56298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b="1">
                <a:latin typeface="Proxima Nova"/>
                <a:ea typeface="Proxima Nova"/>
                <a:cs typeface="Proxima Nova"/>
                <a:sym typeface="Proxima Nova"/>
              </a:rPr>
              <a:t>Are we using the right data set?</a:t>
            </a:r>
            <a:endParaRPr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400"/>
            <a:ext cx="8839202" cy="31441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6"/>
          <p:cNvCxnSpPr/>
          <p:nvPr/>
        </p:nvCxnSpPr>
        <p:spPr>
          <a:xfrm rot="10800000">
            <a:off x="970325" y="2965875"/>
            <a:ext cx="2088000" cy="1551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175" y="243225"/>
            <a:ext cx="2461276" cy="9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“Early stage of Parkinson’s….”</a:t>
            </a:r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Keyword: </a:t>
            </a:r>
            <a:r>
              <a:rPr lang="en-GB" sz="3000" b="1" i="1" u="sng" dirty="0"/>
              <a:t>Early</a:t>
            </a:r>
            <a:r>
              <a:rPr lang="en-GB" sz="3000" b="1" dirty="0"/>
              <a:t> </a:t>
            </a:r>
            <a:r>
              <a:rPr lang="en-GB" sz="3000" dirty="0"/>
              <a:t>stage</a:t>
            </a:r>
            <a:endParaRPr sz="3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 dirty="0"/>
              <a:t>May need further filtering...</a:t>
            </a:r>
            <a:endParaRPr sz="3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 dirty="0"/>
              <a:t>=&gt; Only include Parkinson’s users with </a:t>
            </a:r>
            <a:r>
              <a:rPr lang="en-GB" sz="3000" b="1" u="sng" dirty="0"/>
              <a:t>Mild</a:t>
            </a:r>
            <a:r>
              <a:rPr lang="en-GB" sz="3000" b="1" dirty="0"/>
              <a:t> </a:t>
            </a:r>
            <a:r>
              <a:rPr lang="en-GB" sz="3000" dirty="0"/>
              <a:t>impact.</a:t>
            </a:r>
            <a:endParaRPr sz="3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VotingClassifier (soft)</a:t>
            </a:r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Scores     &lt;train&gt;    | &lt;test&gt;</a:t>
            </a:r>
            <a:endParaRPr b="1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F1         : 0.850000 | 0.857143</a:t>
            </a:r>
            <a:endParaRPr b="1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Precision  : 0.739130 | 0.750000</a:t>
            </a:r>
            <a:endParaRPr b="1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Recall     : 1.000000 | 1.000000</a:t>
            </a:r>
            <a:endParaRPr b="1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Specificity: 0.636364 | 0.625000</a:t>
            </a:r>
            <a:endParaRPr b="1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Accuracy   : 0.820896 | 0.823529</a:t>
            </a:r>
            <a:endParaRPr b="1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AUC        : 0.818182 | 0.812500</a:t>
            </a:r>
            <a:endParaRPr b="1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Conf Matrix: [[21 12] | [[5 3]</a:t>
            </a:r>
            <a:endParaRPr b="1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[ 0 34]]|  [0 9]]   </a:t>
            </a:r>
            <a:r>
              <a:rPr lang="en-GB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with “Always True” predictor</a:t>
            </a:r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75" y="950550"/>
            <a:ext cx="6458442" cy="38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381" name="Google Shape;381;p55"/>
          <p:cNvSpPr txBox="1">
            <a:spLocks noGrp="1"/>
          </p:cNvSpPr>
          <p:nvPr>
            <p:ph type="body" idx="1"/>
          </p:nvPr>
        </p:nvSpPr>
        <p:spPr>
          <a:xfrm>
            <a:off x="134650" y="877649"/>
            <a:ext cx="8886600" cy="3926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Models improved to over 0.8 (both f1_score and accuracy) after reducing the dataset to:</a:t>
            </a:r>
            <a:endParaRPr sz="24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-GB" dirty="0"/>
              <a:t>Keystroke data with &lt;= 1000ms hold time</a:t>
            </a:r>
            <a:endParaRPr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-GB" dirty="0"/>
              <a:t>At least 1000 keystroke data per user</a:t>
            </a:r>
            <a:endParaRPr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-GB" dirty="0"/>
              <a:t>User with Parkinson’s impact == Mild only </a:t>
            </a:r>
            <a:endParaRPr lang="en-GB"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The models can further be improved as the research paper has obtained over 0.9 sensitivity and specificity.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6" cy="35872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687900" y="4712550"/>
            <a:ext cx="5303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Source: </a:t>
            </a:r>
            <a:r>
              <a:rPr lang="en-GB" sz="1000" u="sng">
                <a:solidFill>
                  <a:schemeClr val="hlink"/>
                </a:solidFill>
                <a:hlinkClick r:id="rId4"/>
              </a:rPr>
              <a:t>https://journals.plos.org/plosone/article?id=10.1371/journal.pone.0188226#sec008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400"/>
            <a:ext cx="8839202" cy="31441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8"/>
          <p:cNvCxnSpPr/>
          <p:nvPr/>
        </p:nvCxnSpPr>
        <p:spPr>
          <a:xfrm flipH="1">
            <a:off x="1419375" y="2403350"/>
            <a:ext cx="2263200" cy="707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8"/>
          <p:cNvCxnSpPr>
            <a:cxnSpLocks/>
          </p:cNvCxnSpPr>
          <p:nvPr/>
        </p:nvCxnSpPr>
        <p:spPr>
          <a:xfrm flipH="1" flipV="1">
            <a:off x="1474971" y="3749165"/>
            <a:ext cx="853103" cy="560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175" y="243225"/>
            <a:ext cx="2461276" cy="94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92;p18">
            <a:extLst>
              <a:ext uri="{FF2B5EF4-FFF2-40B4-BE49-F238E27FC236}">
                <a16:creationId xmlns:a16="http://schemas.microsoft.com/office/drawing/2014/main" id="{64D7DCEB-BFA7-4A45-930D-4F273E6C473C}"/>
              </a:ext>
            </a:extLst>
          </p:cNvPr>
          <p:cNvCxnSpPr>
            <a:cxnSpLocks/>
          </p:cNvCxnSpPr>
          <p:nvPr/>
        </p:nvCxnSpPr>
        <p:spPr>
          <a:xfrm flipH="1" flipV="1">
            <a:off x="914400" y="3987188"/>
            <a:ext cx="889821" cy="64535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7" y="239925"/>
            <a:ext cx="8839204" cy="458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;p17">
            <a:extLst>
              <a:ext uri="{FF2B5EF4-FFF2-40B4-BE49-F238E27FC236}">
                <a16:creationId xmlns:a16="http://schemas.microsoft.com/office/drawing/2014/main" id="{EBB50BBA-561E-414A-8B5B-3A8E942FB19F}"/>
              </a:ext>
            </a:extLst>
          </p:cNvPr>
          <p:cNvSpPr txBox="1"/>
          <p:nvPr/>
        </p:nvSpPr>
        <p:spPr>
          <a:xfrm>
            <a:off x="4215222" y="91874"/>
            <a:ext cx="4844631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000" dirty="0"/>
              <a:t>Source: </a:t>
            </a:r>
            <a:r>
              <a:rPr lang="en-GB" sz="1000" u="sng" dirty="0">
                <a:solidFill>
                  <a:schemeClr val="hlink"/>
                </a:solidFill>
              </a:rPr>
              <a:t>https://journals.plos.org/plosone/article?id=10.1371/journal.pone.0188226</a:t>
            </a:r>
            <a:endParaRPr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ZYWLN4JVLA_1701.txt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7448"/>
            <a:ext cx="5455400" cy="396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5607800" y="1200975"/>
            <a:ext cx="3536100" cy="3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Proxima Nova"/>
                <a:ea typeface="Proxima Nova"/>
                <a:cs typeface="Proxima Nova"/>
                <a:sym typeface="Proxima Nova"/>
              </a:rPr>
              <a:t>&gt; One file for each subject in each month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- Total of 622 files to load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- …..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191000" y="143250"/>
            <a:ext cx="88302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ZYWLN4JVLA_1701.txt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7448"/>
            <a:ext cx="5455400" cy="396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5607800" y="1200975"/>
            <a:ext cx="3536100" cy="3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One file for each subject in each month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Proxima Nova"/>
                <a:ea typeface="Proxima Nova"/>
                <a:cs typeface="Proxima Nova"/>
                <a:sym typeface="Proxima Nova"/>
              </a:rPr>
              <a:t>&gt; Total of 622 files to load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- …..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1579</Words>
  <Application>Microsoft Office PowerPoint</Application>
  <PresentationFormat>On-screen Show (16:9)</PresentationFormat>
  <Paragraphs>284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Proxima Nova</vt:lpstr>
      <vt:lpstr>Alfa Slab One</vt:lpstr>
      <vt:lpstr>Courier New</vt:lpstr>
      <vt:lpstr>Gameday</vt:lpstr>
      <vt:lpstr>Diagnosis from the keyboard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ZYWLN4JVLA_1701.txt</vt:lpstr>
      <vt:lpstr>ZYWLN4JVLA_1701.txt</vt:lpstr>
      <vt:lpstr>ZYWLN4JVLA_1701.txt</vt:lpstr>
      <vt:lpstr>FTP or recording app is truncating...</vt:lpstr>
      <vt:lpstr>Regular expression for the win</vt:lpstr>
      <vt:lpstr>Regular expression??</vt:lpstr>
      <vt:lpstr>Exploring tappy dataset</vt:lpstr>
      <vt:lpstr>Exploring tappy dataset</vt:lpstr>
      <vt:lpstr>Exploring tappy dataset</vt:lpstr>
      <vt:lpstr>Exploring tappy dataset</vt:lpstr>
      <vt:lpstr>PowerPoint Presentation</vt:lpstr>
      <vt:lpstr>PowerPoint Presentation</vt:lpstr>
      <vt:lpstr>User_0EA27ICBLF.txt</vt:lpstr>
      <vt:lpstr>User_0EA27ICBLF.txt</vt:lpstr>
      <vt:lpstr>User_0EA27ICBLF.txt</vt:lpstr>
      <vt:lpstr>User_0EA27ICBLF.txt</vt:lpstr>
      <vt:lpstr>Imbalanced dataset  </vt:lpstr>
      <vt:lpstr>Feature Engineering</vt:lpstr>
      <vt:lpstr>Data Cleaning</vt:lpstr>
      <vt:lpstr>Some users have very little data</vt:lpstr>
      <vt:lpstr>Removing not useful data &amp; outliers </vt:lpstr>
      <vt:lpstr>Fixing NaN</vt:lpstr>
      <vt:lpstr>Basic features</vt:lpstr>
      <vt:lpstr>More features?</vt:lpstr>
      <vt:lpstr>Training Models</vt:lpstr>
      <vt:lpstr>Tedious to train model one by one...</vt:lpstr>
      <vt:lpstr>Selecting models</vt:lpstr>
      <vt:lpstr>Testing Pipeline</vt:lpstr>
      <vt:lpstr>Results</vt:lpstr>
      <vt:lpstr>VotingClassifier (soft)</vt:lpstr>
      <vt:lpstr>“Always True” Classifier</vt:lpstr>
      <vt:lpstr>What to do?</vt:lpstr>
      <vt:lpstr>“Early stage of Parkinson’s….”</vt:lpstr>
      <vt:lpstr>VotingClassifier (soft)</vt:lpstr>
      <vt:lpstr>Compare with “Always True” predictor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Diagnosis from the keyboard</dc:title>
  <dc:creator>Swee Oguri</dc:creator>
  <cp:lastModifiedBy>Swee Oguri</cp:lastModifiedBy>
  <cp:revision>32</cp:revision>
  <dcterms:modified xsi:type="dcterms:W3CDTF">2019-08-20T19:31:12Z</dcterms:modified>
</cp:coreProperties>
</file>